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23" r:id="rId5"/>
    <p:sldId id="268" r:id="rId6"/>
    <p:sldId id="274" r:id="rId7"/>
    <p:sldId id="257" r:id="rId8"/>
    <p:sldId id="266" r:id="rId9"/>
    <p:sldId id="260" r:id="rId10"/>
    <p:sldId id="262" r:id="rId11"/>
    <p:sldId id="277" r:id="rId12"/>
    <p:sldId id="271" r:id="rId13"/>
    <p:sldId id="267" r:id="rId14"/>
    <p:sldId id="270" r:id="rId15"/>
    <p:sldId id="264" r:id="rId16"/>
    <p:sldId id="279" r:id="rId17"/>
    <p:sldId id="316" r:id="rId18"/>
    <p:sldId id="259" r:id="rId19"/>
    <p:sldId id="320" r:id="rId20"/>
    <p:sldId id="319" r:id="rId21"/>
    <p:sldId id="318" r:id="rId22"/>
    <p:sldId id="321" r:id="rId23"/>
    <p:sldId id="315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14515-4F25-446B-84A6-50F3E711D833}" v="236" dt="2023-12-06T07:58:09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74151" autoAdjust="0"/>
  </p:normalViewPr>
  <p:slideViewPr>
    <p:cSldViewPr snapToGrid="0" showGuides="1">
      <p:cViewPr varScale="1">
        <p:scale>
          <a:sx n="50" d="100"/>
          <a:sy n="50" d="100"/>
        </p:scale>
        <p:origin x="48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C4A14515-4F25-446B-84A6-50F3E711D833}"/>
    <pc:docChg chg="undo custSel addSld delSld modSld sldOrd">
      <pc:chgData name="Thomas Noordeloos" userId="df9f46e9-7760-4f6a-814f-9e8180d7b46a" providerId="ADAL" clId="{C4A14515-4F25-446B-84A6-50F3E711D833}" dt="2023-12-06T07:58:10.701" v="287" actId="108"/>
      <pc:docMkLst>
        <pc:docMk/>
      </pc:docMkLst>
      <pc:sldChg chg="modSp mod">
        <pc:chgData name="Thomas Noordeloos" userId="df9f46e9-7760-4f6a-814f-9e8180d7b46a" providerId="ADAL" clId="{C4A14515-4F25-446B-84A6-50F3E711D833}" dt="2023-12-05T15:17:44.312" v="0" actId="1076"/>
        <pc:sldMkLst>
          <pc:docMk/>
          <pc:sldMk cId="1054132113" sldId="257"/>
        </pc:sldMkLst>
        <pc:spChg chg="mod">
          <ac:chgData name="Thomas Noordeloos" userId="df9f46e9-7760-4f6a-814f-9e8180d7b46a" providerId="ADAL" clId="{C4A14515-4F25-446B-84A6-50F3E711D833}" dt="2023-12-05T15:17:44.312" v="0" actId="1076"/>
          <ac:spMkLst>
            <pc:docMk/>
            <pc:sldMk cId="1054132113" sldId="257"/>
            <ac:spMk id="2" creationId="{00000000-0000-0000-0000-000000000000}"/>
          </ac:spMkLst>
        </pc:spChg>
        <pc:spChg chg="mod">
          <ac:chgData name="Thomas Noordeloos" userId="df9f46e9-7760-4f6a-814f-9e8180d7b46a" providerId="ADAL" clId="{C4A14515-4F25-446B-84A6-50F3E711D833}" dt="2023-12-05T15:17:44.312" v="0" actId="1076"/>
          <ac:spMkLst>
            <pc:docMk/>
            <pc:sldMk cId="1054132113" sldId="257"/>
            <ac:spMk id="3" creationId="{00000000-0000-0000-0000-000000000000}"/>
          </ac:spMkLst>
        </pc:spChg>
        <pc:picChg chg="mod">
          <ac:chgData name="Thomas Noordeloos" userId="df9f46e9-7760-4f6a-814f-9e8180d7b46a" providerId="ADAL" clId="{C4A14515-4F25-446B-84A6-50F3E711D833}" dt="2023-12-05T15:17:44.312" v="0" actId="1076"/>
          <ac:picMkLst>
            <pc:docMk/>
            <pc:sldMk cId="1054132113" sldId="257"/>
            <ac:picMk id="9218" creationId="{00000000-0000-0000-0000-000000000000}"/>
          </ac:picMkLst>
        </pc:picChg>
      </pc:sldChg>
      <pc:sldChg chg="del">
        <pc:chgData name="Thomas Noordeloos" userId="df9f46e9-7760-4f6a-814f-9e8180d7b46a" providerId="ADAL" clId="{C4A14515-4F25-446B-84A6-50F3E711D833}" dt="2023-12-05T15:19:28.787" v="1" actId="47"/>
        <pc:sldMkLst>
          <pc:docMk/>
          <pc:sldMk cId="1900244631" sldId="258"/>
        </pc:sldMkLst>
      </pc:sldChg>
      <pc:sldChg chg="add del">
        <pc:chgData name="Thomas Noordeloos" userId="df9f46e9-7760-4f6a-814f-9e8180d7b46a" providerId="ADAL" clId="{C4A14515-4F25-446B-84A6-50F3E711D833}" dt="2023-12-05T15:34:05.251" v="23" actId="47"/>
        <pc:sldMkLst>
          <pc:docMk/>
          <pc:sldMk cId="3648037620" sldId="258"/>
        </pc:sldMkLst>
      </pc:sldChg>
      <pc:sldChg chg="add">
        <pc:chgData name="Thomas Noordeloos" userId="df9f46e9-7760-4f6a-814f-9e8180d7b46a" providerId="ADAL" clId="{C4A14515-4F25-446B-84A6-50F3E711D833}" dt="2023-12-05T15:19:54.897" v="2"/>
        <pc:sldMkLst>
          <pc:docMk/>
          <pc:sldMk cId="1578459179" sldId="259"/>
        </pc:sldMkLst>
      </pc:sldChg>
      <pc:sldChg chg="addSp delSp modSp mod">
        <pc:chgData name="Thomas Noordeloos" userId="df9f46e9-7760-4f6a-814f-9e8180d7b46a" providerId="ADAL" clId="{C4A14515-4F25-446B-84A6-50F3E711D833}" dt="2023-12-05T15:45:42.428" v="259" actId="1076"/>
        <pc:sldMkLst>
          <pc:docMk/>
          <pc:sldMk cId="1046626215" sldId="262"/>
        </pc:sldMkLst>
        <pc:picChg chg="add del mod">
          <ac:chgData name="Thomas Noordeloos" userId="df9f46e9-7760-4f6a-814f-9e8180d7b46a" providerId="ADAL" clId="{C4A14515-4F25-446B-84A6-50F3E711D833}" dt="2023-12-05T15:45:38.956" v="257" actId="478"/>
          <ac:picMkLst>
            <pc:docMk/>
            <pc:sldMk cId="1046626215" sldId="262"/>
            <ac:picMk id="4" creationId="{E560CF2D-23E1-45C8-18A5-43D79C660F91}"/>
          </ac:picMkLst>
        </pc:picChg>
        <pc:picChg chg="add del mod">
          <ac:chgData name="Thomas Noordeloos" userId="df9f46e9-7760-4f6a-814f-9e8180d7b46a" providerId="ADAL" clId="{C4A14515-4F25-446B-84A6-50F3E711D833}" dt="2023-12-05T15:45:38.956" v="257" actId="478"/>
          <ac:picMkLst>
            <pc:docMk/>
            <pc:sldMk cId="1046626215" sldId="262"/>
            <ac:picMk id="5" creationId="{51EA179E-FDA5-1CC3-92A5-D11D2443A1D2}"/>
          </ac:picMkLst>
        </pc:picChg>
        <pc:picChg chg="add mod">
          <ac:chgData name="Thomas Noordeloos" userId="df9f46e9-7760-4f6a-814f-9e8180d7b46a" providerId="ADAL" clId="{C4A14515-4F25-446B-84A6-50F3E711D833}" dt="2023-12-05T15:45:42.428" v="259" actId="1076"/>
          <ac:picMkLst>
            <pc:docMk/>
            <pc:sldMk cId="1046626215" sldId="262"/>
            <ac:picMk id="1026" creationId="{140E3B31-E0F2-BD94-0766-0476D03B65F3}"/>
          </ac:picMkLst>
        </pc:picChg>
      </pc:sldChg>
      <pc:sldChg chg="modSp mod">
        <pc:chgData name="Thomas Noordeloos" userId="df9f46e9-7760-4f6a-814f-9e8180d7b46a" providerId="ADAL" clId="{C4A14515-4F25-446B-84A6-50F3E711D833}" dt="2023-12-05T15:50:20.202" v="270" actId="2710"/>
        <pc:sldMkLst>
          <pc:docMk/>
          <pc:sldMk cId="1512741525" sldId="264"/>
        </pc:sldMkLst>
        <pc:spChg chg="mod">
          <ac:chgData name="Thomas Noordeloos" userId="df9f46e9-7760-4f6a-814f-9e8180d7b46a" providerId="ADAL" clId="{C4A14515-4F25-446B-84A6-50F3E711D833}" dt="2023-12-05T15:50:20.202" v="270" actId="2710"/>
          <ac:spMkLst>
            <pc:docMk/>
            <pc:sldMk cId="1512741525" sldId="264"/>
            <ac:spMk id="3" creationId="{00000000-0000-0000-0000-000000000000}"/>
          </ac:spMkLst>
        </pc:spChg>
      </pc:sldChg>
      <pc:sldChg chg="del">
        <pc:chgData name="Thomas Noordeloos" userId="df9f46e9-7760-4f6a-814f-9e8180d7b46a" providerId="ADAL" clId="{C4A14515-4F25-446B-84A6-50F3E711D833}" dt="2023-12-05T15:50:04.260" v="268" actId="47"/>
        <pc:sldMkLst>
          <pc:docMk/>
          <pc:sldMk cId="0" sldId="269"/>
        </pc:sldMkLst>
      </pc:sldChg>
      <pc:sldChg chg="addSp delSp modSp mod">
        <pc:chgData name="Thomas Noordeloos" userId="df9f46e9-7760-4f6a-814f-9e8180d7b46a" providerId="ADAL" clId="{C4A14515-4F25-446B-84A6-50F3E711D833}" dt="2023-12-05T15:49:21.764" v="266" actId="1076"/>
        <pc:sldMkLst>
          <pc:docMk/>
          <pc:sldMk cId="3179560746" sldId="271"/>
        </pc:sldMkLst>
        <pc:picChg chg="del">
          <ac:chgData name="Thomas Noordeloos" userId="df9f46e9-7760-4f6a-814f-9e8180d7b46a" providerId="ADAL" clId="{C4A14515-4F25-446B-84A6-50F3E711D833}" dt="2023-12-05T15:48:19.342" v="262" actId="478"/>
          <ac:picMkLst>
            <pc:docMk/>
            <pc:sldMk cId="3179560746" sldId="271"/>
            <ac:picMk id="4" creationId="{00000000-0000-0000-0000-000000000000}"/>
          </ac:picMkLst>
        </pc:picChg>
        <pc:picChg chg="add del">
          <ac:chgData name="Thomas Noordeloos" userId="df9f46e9-7760-4f6a-814f-9e8180d7b46a" providerId="ADAL" clId="{C4A14515-4F25-446B-84A6-50F3E711D833}" dt="2023-12-05T15:48:22.352" v="264" actId="478"/>
          <ac:picMkLst>
            <pc:docMk/>
            <pc:sldMk cId="3179560746" sldId="271"/>
            <ac:picMk id="2050" creationId="{FEF224BD-6D28-D9E3-C8FA-13A68ADD273E}"/>
          </ac:picMkLst>
        </pc:picChg>
        <pc:picChg chg="add mod">
          <ac:chgData name="Thomas Noordeloos" userId="df9f46e9-7760-4f6a-814f-9e8180d7b46a" providerId="ADAL" clId="{C4A14515-4F25-446B-84A6-50F3E711D833}" dt="2023-12-05T15:49:21.764" v="266" actId="1076"/>
          <ac:picMkLst>
            <pc:docMk/>
            <pc:sldMk cId="3179560746" sldId="271"/>
            <ac:picMk id="2052" creationId="{67D72B7D-C48D-A00B-1B8D-4A7F90CCDD98}"/>
          </ac:picMkLst>
        </pc:picChg>
      </pc:sldChg>
      <pc:sldChg chg="del">
        <pc:chgData name="Thomas Noordeloos" userId="df9f46e9-7760-4f6a-814f-9e8180d7b46a" providerId="ADAL" clId="{C4A14515-4F25-446B-84A6-50F3E711D833}" dt="2023-12-05T15:50:05.987" v="269" actId="47"/>
        <pc:sldMkLst>
          <pc:docMk/>
          <pc:sldMk cId="2690150298" sldId="272"/>
        </pc:sldMkLst>
      </pc:sldChg>
      <pc:sldChg chg="del">
        <pc:chgData name="Thomas Noordeloos" userId="df9f46e9-7760-4f6a-814f-9e8180d7b46a" providerId="ADAL" clId="{C4A14515-4F25-446B-84A6-50F3E711D833}" dt="2023-12-05T15:45:48.970" v="260" actId="47"/>
        <pc:sldMkLst>
          <pc:docMk/>
          <pc:sldMk cId="760066822" sldId="276"/>
        </pc:sldMkLst>
      </pc:sldChg>
      <pc:sldChg chg="delSp mod">
        <pc:chgData name="Thomas Noordeloos" userId="df9f46e9-7760-4f6a-814f-9e8180d7b46a" providerId="ADAL" clId="{C4A14515-4F25-446B-84A6-50F3E711D833}" dt="2023-12-05T15:45:53.401" v="261" actId="478"/>
        <pc:sldMkLst>
          <pc:docMk/>
          <pc:sldMk cId="3424898748" sldId="277"/>
        </pc:sldMkLst>
        <pc:picChg chg="del">
          <ac:chgData name="Thomas Noordeloos" userId="df9f46e9-7760-4f6a-814f-9e8180d7b46a" providerId="ADAL" clId="{C4A14515-4F25-446B-84A6-50F3E711D833}" dt="2023-12-05T15:45:53.401" v="261" actId="478"/>
          <ac:picMkLst>
            <pc:docMk/>
            <pc:sldMk cId="3424898748" sldId="277"/>
            <ac:picMk id="7169" creationId="{00000000-0000-0000-0000-000000000000}"/>
          </ac:picMkLst>
        </pc:picChg>
      </pc:sldChg>
      <pc:sldChg chg="del">
        <pc:chgData name="Thomas Noordeloos" userId="df9f46e9-7760-4f6a-814f-9e8180d7b46a" providerId="ADAL" clId="{C4A14515-4F25-446B-84A6-50F3E711D833}" dt="2023-12-05T15:50:03.258" v="267" actId="47"/>
        <pc:sldMkLst>
          <pc:docMk/>
          <pc:sldMk cId="0" sldId="278"/>
        </pc:sldMkLst>
      </pc:sldChg>
      <pc:sldChg chg="add">
        <pc:chgData name="Thomas Noordeloos" userId="df9f46e9-7760-4f6a-814f-9e8180d7b46a" providerId="ADAL" clId="{C4A14515-4F25-446B-84A6-50F3E711D833}" dt="2023-12-05T15:19:54.897" v="2"/>
        <pc:sldMkLst>
          <pc:docMk/>
          <pc:sldMk cId="1075797428" sldId="279"/>
        </pc:sldMkLst>
      </pc:sldChg>
      <pc:sldChg chg="add">
        <pc:chgData name="Thomas Noordeloos" userId="df9f46e9-7760-4f6a-814f-9e8180d7b46a" providerId="ADAL" clId="{C4A14515-4F25-446B-84A6-50F3E711D833}" dt="2023-12-05T15:19:54.897" v="2"/>
        <pc:sldMkLst>
          <pc:docMk/>
          <pc:sldMk cId="303055656" sldId="315"/>
        </pc:sldMkLst>
      </pc:sldChg>
      <pc:sldChg chg="addSp delSp modSp add mod addAnim delAnim modAnim">
        <pc:chgData name="Thomas Noordeloos" userId="df9f46e9-7760-4f6a-814f-9e8180d7b46a" providerId="ADAL" clId="{C4A14515-4F25-446B-84A6-50F3E711D833}" dt="2023-12-05T15:35:09.399" v="38"/>
        <pc:sldMkLst>
          <pc:docMk/>
          <pc:sldMk cId="1733543845" sldId="316"/>
        </pc:sldMkLst>
        <pc:spChg chg="mod">
          <ac:chgData name="Thomas Noordeloos" userId="df9f46e9-7760-4f6a-814f-9e8180d7b46a" providerId="ADAL" clId="{C4A14515-4F25-446B-84A6-50F3E711D833}" dt="2023-12-05T15:34:11.768" v="24" actId="6549"/>
          <ac:spMkLst>
            <pc:docMk/>
            <pc:sldMk cId="1733543845" sldId="316"/>
            <ac:spMk id="2" creationId="{9523A906-8513-4B98-97CB-467C21DDD6FB}"/>
          </ac:spMkLst>
        </pc:spChg>
        <pc:spChg chg="mod">
          <ac:chgData name="Thomas Noordeloos" userId="df9f46e9-7760-4f6a-814f-9e8180d7b46a" providerId="ADAL" clId="{C4A14515-4F25-446B-84A6-50F3E711D833}" dt="2023-12-05T15:34:17.773" v="27" actId="20577"/>
          <ac:spMkLst>
            <pc:docMk/>
            <pc:sldMk cId="1733543845" sldId="316"/>
            <ac:spMk id="4" creationId="{134D76DC-F09E-4779-89EA-DBCE474ADFCD}"/>
          </ac:spMkLst>
        </pc:spChg>
        <pc:picChg chg="add del mod">
          <ac:chgData name="Thomas Noordeloos" userId="df9f46e9-7760-4f6a-814f-9e8180d7b46a" providerId="ADAL" clId="{C4A14515-4F25-446B-84A6-50F3E711D833}" dt="2023-12-05T15:33:23.092" v="20" actId="22"/>
          <ac:picMkLst>
            <pc:docMk/>
            <pc:sldMk cId="1733543845" sldId="316"/>
            <ac:picMk id="5" creationId="{448D5F95-444A-7461-9462-D022D7875B0A}"/>
          </ac:picMkLst>
        </pc:picChg>
        <pc:picChg chg="add del mod">
          <ac:chgData name="Thomas Noordeloos" userId="df9f46e9-7760-4f6a-814f-9e8180d7b46a" providerId="ADAL" clId="{C4A14515-4F25-446B-84A6-50F3E711D833}" dt="2023-12-05T15:34:29.481" v="30" actId="478"/>
          <ac:picMkLst>
            <pc:docMk/>
            <pc:sldMk cId="1733543845" sldId="316"/>
            <ac:picMk id="6" creationId="{E356AC3F-2E14-4BF1-9BA7-1113C76A3446}"/>
          </ac:picMkLst>
        </pc:picChg>
        <pc:picChg chg="del">
          <ac:chgData name="Thomas Noordeloos" userId="df9f46e9-7760-4f6a-814f-9e8180d7b46a" providerId="ADAL" clId="{C4A14515-4F25-446B-84A6-50F3E711D833}" dt="2023-12-05T15:29:43.063" v="7" actId="478"/>
          <ac:picMkLst>
            <pc:docMk/>
            <pc:sldMk cId="1733543845" sldId="316"/>
            <ac:picMk id="8" creationId="{3E150C1E-15EE-4769-A664-EA7821C83C92}"/>
          </ac:picMkLst>
        </pc:picChg>
        <pc:picChg chg="add mod">
          <ac:chgData name="Thomas Noordeloos" userId="df9f46e9-7760-4f6a-814f-9e8180d7b46a" providerId="ADAL" clId="{C4A14515-4F25-446B-84A6-50F3E711D833}" dt="2023-12-05T15:35:06.670" v="37" actId="1076"/>
          <ac:picMkLst>
            <pc:docMk/>
            <pc:sldMk cId="1733543845" sldId="316"/>
            <ac:picMk id="9" creationId="{E869A41F-DEA3-5C68-798C-55D2984BCAD2}"/>
          </ac:picMkLst>
        </pc:picChg>
        <pc:picChg chg="mod">
          <ac:chgData name="Thomas Noordeloos" userId="df9f46e9-7760-4f6a-814f-9e8180d7b46a" providerId="ADAL" clId="{C4A14515-4F25-446B-84A6-50F3E711D833}" dt="2023-12-05T15:29:20.495" v="3" actId="14826"/>
          <ac:picMkLst>
            <pc:docMk/>
            <pc:sldMk cId="1733543845" sldId="316"/>
            <ac:picMk id="2050" creationId="{5C576787-0C38-4E0F-8D74-A56573FD4169}"/>
          </ac:picMkLst>
        </pc:picChg>
        <pc:picChg chg="mod">
          <ac:chgData name="Thomas Noordeloos" userId="df9f46e9-7760-4f6a-814f-9e8180d7b46a" providerId="ADAL" clId="{C4A14515-4F25-446B-84A6-50F3E711D833}" dt="2023-12-05T15:30:04.932" v="9" actId="1076"/>
          <ac:picMkLst>
            <pc:docMk/>
            <pc:sldMk cId="1733543845" sldId="316"/>
            <ac:picMk id="2052" creationId="{A7B9F6B5-2178-4B8E-BF47-1CE5752808AD}"/>
          </ac:picMkLst>
        </pc:picChg>
      </pc:sldChg>
      <pc:sldChg chg="add">
        <pc:chgData name="Thomas Noordeloos" userId="df9f46e9-7760-4f6a-814f-9e8180d7b46a" providerId="ADAL" clId="{C4A14515-4F25-446B-84A6-50F3E711D833}" dt="2023-12-05T15:19:54.897" v="2"/>
        <pc:sldMkLst>
          <pc:docMk/>
          <pc:sldMk cId="2333515019" sldId="318"/>
        </pc:sldMkLst>
      </pc:sldChg>
      <pc:sldChg chg="modSp add mod">
        <pc:chgData name="Thomas Noordeloos" userId="df9f46e9-7760-4f6a-814f-9e8180d7b46a" providerId="ADAL" clId="{C4A14515-4F25-446B-84A6-50F3E711D833}" dt="2023-12-05T15:42:56.654" v="251" actId="20577"/>
        <pc:sldMkLst>
          <pc:docMk/>
          <pc:sldMk cId="1468090294" sldId="319"/>
        </pc:sldMkLst>
        <pc:spChg chg="mod">
          <ac:chgData name="Thomas Noordeloos" userId="df9f46e9-7760-4f6a-814f-9e8180d7b46a" providerId="ADAL" clId="{C4A14515-4F25-446B-84A6-50F3E711D833}" dt="2023-12-05T15:42:56.654" v="251" actId="20577"/>
          <ac:spMkLst>
            <pc:docMk/>
            <pc:sldMk cId="1468090294" sldId="319"/>
            <ac:spMk id="6" creationId="{A2A5EF40-CBCA-41E3-AE85-EF639BD6D2D3}"/>
          </ac:spMkLst>
        </pc:spChg>
      </pc:sldChg>
      <pc:sldChg chg="modSp add mod">
        <pc:chgData name="Thomas Noordeloos" userId="df9f46e9-7760-4f6a-814f-9e8180d7b46a" providerId="ADAL" clId="{C4A14515-4F25-446B-84A6-50F3E711D833}" dt="2023-12-05T15:35:44.036" v="43" actId="14100"/>
        <pc:sldMkLst>
          <pc:docMk/>
          <pc:sldMk cId="4119500305" sldId="320"/>
        </pc:sldMkLst>
        <pc:spChg chg="mod">
          <ac:chgData name="Thomas Noordeloos" userId="df9f46e9-7760-4f6a-814f-9e8180d7b46a" providerId="ADAL" clId="{C4A14515-4F25-446B-84A6-50F3E711D833}" dt="2023-12-05T15:35:34.757" v="39" actId="1076"/>
          <ac:spMkLst>
            <pc:docMk/>
            <pc:sldMk cId="4119500305" sldId="320"/>
            <ac:spMk id="5" creationId="{02170FBA-6656-4790-94C6-B162D56E47EC}"/>
          </ac:spMkLst>
        </pc:spChg>
        <pc:picChg chg="mod">
          <ac:chgData name="Thomas Noordeloos" userId="df9f46e9-7760-4f6a-814f-9e8180d7b46a" providerId="ADAL" clId="{C4A14515-4F25-446B-84A6-50F3E711D833}" dt="2023-12-05T15:35:44.036" v="43" actId="14100"/>
          <ac:picMkLst>
            <pc:docMk/>
            <pc:sldMk cId="4119500305" sldId="320"/>
            <ac:picMk id="2050" creationId="{76BE387D-CB5C-45DA-AF4A-36C7A19A83FB}"/>
          </ac:picMkLst>
        </pc:picChg>
      </pc:sldChg>
      <pc:sldChg chg="add">
        <pc:chgData name="Thomas Noordeloos" userId="df9f46e9-7760-4f6a-814f-9e8180d7b46a" providerId="ADAL" clId="{C4A14515-4F25-446B-84A6-50F3E711D833}" dt="2023-12-05T15:19:54.897" v="2"/>
        <pc:sldMkLst>
          <pc:docMk/>
          <pc:sldMk cId="815233322" sldId="321"/>
        </pc:sldMkLst>
      </pc:sldChg>
      <pc:sldChg chg="addSp delSp modSp add mod ord">
        <pc:chgData name="Thomas Noordeloos" userId="df9f46e9-7760-4f6a-814f-9e8180d7b46a" providerId="ADAL" clId="{C4A14515-4F25-446B-84A6-50F3E711D833}" dt="2023-12-06T07:58:10.701" v="287" actId="108"/>
        <pc:sldMkLst>
          <pc:docMk/>
          <pc:sldMk cId="19980819" sldId="323"/>
        </pc:sldMkLst>
        <pc:spChg chg="mod">
          <ac:chgData name="Thomas Noordeloos" userId="df9f46e9-7760-4f6a-814f-9e8180d7b46a" providerId="ADAL" clId="{C4A14515-4F25-446B-84A6-50F3E711D833}" dt="2023-12-05T15:44:43.201" v="254" actId="207"/>
          <ac:spMkLst>
            <pc:docMk/>
            <pc:sldMk cId="19980819" sldId="323"/>
            <ac:spMk id="3" creationId="{A218FED7-AB46-4296-A2AB-73E4BDC03138}"/>
          </ac:spMkLst>
        </pc:spChg>
        <pc:spChg chg="mod">
          <ac:chgData name="Thomas Noordeloos" userId="df9f46e9-7760-4f6a-814f-9e8180d7b46a" providerId="ADAL" clId="{C4A14515-4F25-446B-84A6-50F3E711D833}" dt="2023-12-06T07:56:58.541" v="279" actId="2710"/>
          <ac:spMkLst>
            <pc:docMk/>
            <pc:sldMk cId="19980819" sldId="323"/>
            <ac:spMk id="6" creationId="{4910A9D3-44B0-412E-9D51-FA1C2DD5ED39}"/>
          </ac:spMkLst>
        </pc:spChg>
        <pc:spChg chg="del">
          <ac:chgData name="Thomas Noordeloos" userId="df9f46e9-7760-4f6a-814f-9e8180d7b46a" providerId="ADAL" clId="{C4A14515-4F25-446B-84A6-50F3E711D833}" dt="2023-12-06T07:57:57.214" v="280" actId="478"/>
          <ac:spMkLst>
            <pc:docMk/>
            <pc:sldMk cId="19980819" sldId="323"/>
            <ac:spMk id="12" creationId="{2D05C487-7FDA-4DD4-A64C-272352214795}"/>
          </ac:spMkLst>
        </pc:spChg>
        <pc:graphicFrameChg chg="add del mod">
          <ac:chgData name="Thomas Noordeloos" userId="df9f46e9-7760-4f6a-814f-9e8180d7b46a" providerId="ADAL" clId="{C4A14515-4F25-446B-84A6-50F3E711D833}" dt="2023-12-06T07:58:00.552" v="282"/>
          <ac:graphicFrameMkLst>
            <pc:docMk/>
            <pc:sldMk cId="19980819" sldId="323"/>
            <ac:graphicFrameMk id="2" creationId="{D42334EC-3DF4-5D42-CC2E-72C1A98AE0FE}"/>
          </ac:graphicFrameMkLst>
        </pc:graphicFrameChg>
        <pc:graphicFrameChg chg="add mod modGraphic">
          <ac:chgData name="Thomas Noordeloos" userId="df9f46e9-7760-4f6a-814f-9e8180d7b46a" providerId="ADAL" clId="{C4A14515-4F25-446B-84A6-50F3E711D833}" dt="2023-12-06T07:58:10.701" v="287" actId="108"/>
          <ac:graphicFrameMkLst>
            <pc:docMk/>
            <pc:sldMk cId="19980819" sldId="323"/>
            <ac:graphicFrameMk id="4" creationId="{660A66FE-F75D-8CD0-647C-3A71BA4F83F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t_noordeloos/td3kebi86r6p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IzJKmQB-c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Waar hebben wij allemaal impact op? (verborgen)</a:t>
            </a:r>
          </a:p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Watergebruik, energie, landgebruik, grondstoffen, uitputten voedselbronnen, uitstoot schadelijke stoffen </a:t>
            </a:r>
            <a:endParaRPr lang="nl-NL" b="0" i="0" dirty="0">
              <a:effectLst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A4218-C6E7-4023-90DC-447ADF36CF6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010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b="1" dirty="0"/>
              <a:t>Klik met je buren</a:t>
            </a:r>
            <a:br>
              <a:rPr lang="nl-NL" dirty="0"/>
            </a:br>
            <a:r>
              <a:rPr lang="nl-NL" dirty="0"/>
              <a:t>Klanten hechten waarde aan lokale ondernemingen, waarde aan ondernemingen in hun gemeenschap. Dit bied waarde in de context van de omgeving van hun klant. </a:t>
            </a:r>
          </a:p>
          <a:p>
            <a:pPr marL="0" indent="0">
              <a:buFontTx/>
              <a:buNone/>
            </a:pPr>
            <a:r>
              <a:rPr lang="nl-NL" dirty="0"/>
              <a:t>	</a:t>
            </a:r>
            <a:r>
              <a:rPr lang="nl-NL" b="1" dirty="0"/>
              <a:t>Philips Eindhoven </a:t>
            </a:r>
            <a:r>
              <a:rPr lang="nl-NL" b="0" dirty="0"/>
              <a:t>– goed voorbeeld, Philips zorgde goed voor zijn personeel en de buurt Eindhoven, Philips wist dat de kinderen van hun 	medewerkers uiteindelijk daar kwamen te werken. </a:t>
            </a:r>
            <a:endParaRPr lang="nl-NL" dirty="0"/>
          </a:p>
          <a:p>
            <a:pPr marL="0" indent="0">
              <a:buFontTx/>
              <a:buNone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b="1" dirty="0"/>
              <a:t>Weet de weg op het web</a:t>
            </a:r>
            <a:br>
              <a:rPr lang="nl-NL" dirty="0"/>
            </a:br>
            <a:r>
              <a:rPr lang="nl-NL" dirty="0"/>
              <a:t>Globalisering (zorg voor soepel zakendoen op verschillende schaalniveaus) snellere voorsprong als klanten je weten te vinden, bijna iedereen heeft internet.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Verplaats zo min mogelijk </a:t>
            </a:r>
            <a:br>
              <a:rPr lang="nl-NL" dirty="0"/>
            </a:br>
            <a:r>
              <a:rPr lang="nl-NL" dirty="0"/>
              <a:t>Het is niet milieuvriendelijk om te reizen, zoveel mogelijk regionaal. Dit is duurzaam en goed voor de lokale economie, punt 1.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620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Lokaal – </a:t>
            </a:r>
            <a:r>
              <a:rPr lang="nl-NL" dirty="0"/>
              <a:t>In je eigen dorp, stad of regio</a:t>
            </a:r>
          </a:p>
          <a:p>
            <a:r>
              <a:rPr lang="nl-NL" b="1" dirty="0"/>
              <a:t>Nationaal – </a:t>
            </a:r>
            <a:r>
              <a:rPr lang="nl-NL" dirty="0"/>
              <a:t>In je eigen land, eventueel daar net buiten.</a:t>
            </a:r>
          </a:p>
          <a:p>
            <a:r>
              <a:rPr lang="nl-NL" b="1" dirty="0"/>
              <a:t>Regionaal </a:t>
            </a:r>
            <a:r>
              <a:rPr lang="nl-NL" dirty="0"/>
              <a:t>– In noord-Europa, midden oosten of  zuid Azië </a:t>
            </a:r>
          </a:p>
          <a:p>
            <a:r>
              <a:rPr lang="nl-NL" b="1" dirty="0"/>
              <a:t>Mondiaal </a:t>
            </a:r>
            <a:r>
              <a:rPr lang="nl-NL" dirty="0"/>
              <a:t>– over de hele wereld</a:t>
            </a:r>
          </a:p>
          <a:p>
            <a:endParaRPr lang="nl-NL" b="1" dirty="0"/>
          </a:p>
          <a:p>
            <a:r>
              <a:rPr lang="nl-NL" b="1" dirty="0"/>
              <a:t>Oude economie </a:t>
            </a:r>
            <a:r>
              <a:rPr lang="nl-NL" b="0" dirty="0"/>
              <a:t>Big is </a:t>
            </a:r>
            <a:r>
              <a:rPr lang="nl-NL" b="0" dirty="0" err="1"/>
              <a:t>beuatiful</a:t>
            </a:r>
            <a:r>
              <a:rPr lang="nl-NL" b="0" dirty="0"/>
              <a:t>….</a:t>
            </a:r>
          </a:p>
          <a:p>
            <a:endParaRPr lang="nl-NL" b="0" dirty="0"/>
          </a:p>
          <a:p>
            <a:r>
              <a:rPr lang="nl-NL" b="0" dirty="0"/>
              <a:t>Hoe, wat en waar. </a:t>
            </a:r>
          </a:p>
          <a:p>
            <a:r>
              <a:rPr lang="nl-NL" b="0" dirty="0"/>
              <a:t>Drie vuistregels</a:t>
            </a:r>
            <a:endParaRPr lang="nl-NL" b="1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62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Bedrijven niet meer alleen onderdeel van het probleem, maar onderdeel van de oplossing</a:t>
            </a:r>
          </a:p>
          <a:p>
            <a:r>
              <a:rPr lang="nl-NL" b="1" dirty="0"/>
              <a:t>Voorbeeld in boek: </a:t>
            </a:r>
            <a:br>
              <a:rPr lang="nl-NL" dirty="0"/>
            </a:br>
            <a:r>
              <a:rPr lang="nl-NL" dirty="0"/>
              <a:t>3D printer, onderdelen voor bepaalde producten kan je 3D printen, dit kan lokaal en lokaal in elkaar gezet worden. </a:t>
            </a:r>
          </a:p>
          <a:p>
            <a:r>
              <a:rPr lang="nl-NL" dirty="0"/>
              <a:t>Terwijl deze kennis gedeeld kan worden over heel de wereld.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910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39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9132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46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rId3"/>
              </a:rPr>
              <a:t>http://padlet.com/t_noordeloos/td3kebi86r6p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361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https://www.youtube.com/watch?v=WaIzJKmQB-c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hlinkClick r:id="" action="ppaction://noactio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" action="ppaction://noaction"/>
              </a:rPr>
              <a:t>Filmpje Zakendoen Nextgen Hoofdstuk 0 </a:t>
            </a:r>
            <a:r>
              <a:rPr lang="nl-NL" dirty="0"/>
              <a:t> 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196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Schaalvergroting gaat hand in hand met globalisering. </a:t>
            </a:r>
          </a:p>
          <a:p>
            <a:endParaRPr lang="nl-NL" dirty="0"/>
          </a:p>
          <a:p>
            <a:r>
              <a:rPr lang="nl-NL" dirty="0"/>
              <a:t>5 duizend definities van globalisering….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35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Het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bruto binnenlands product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bbp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 is de totale geldwaarde van alle in een land geproduceerde goederen en diensten gedurende een bepaalde periode (meestal een jaar). Meestal wordt met dit begrip het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bruto binnenlands product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tegen marktprijzen bedoeld.</a:t>
            </a:r>
          </a:p>
          <a:p>
            <a:endParaRPr lang="nl-N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Wat exporteert Nederland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Machines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Metalen en metaal producten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Bloemen en planten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Aardgas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Vlees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Farmaceutische producten</a:t>
            </a:r>
          </a:p>
          <a:p>
            <a:pPr marL="171450" indent="-171450">
              <a:buFontTx/>
              <a:buChar char="-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Organische chemie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358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Wereldbol niet als een middel om te maximaliseren en hierdoor te concurreren op prijs. </a:t>
            </a:r>
            <a:br>
              <a:rPr lang="nl-NL" dirty="0"/>
            </a:br>
            <a:endParaRPr lang="nl-NL" dirty="0"/>
          </a:p>
          <a:p>
            <a:r>
              <a:rPr lang="nl-NL" dirty="0"/>
              <a:t>Maar door samenwerking, om unieke kwaliteiten van de verschillende markten en schaalniveaus met elkaar te laten interacteren en hiermee tot </a:t>
            </a:r>
            <a:r>
              <a:rPr lang="nl-NL" dirty="0" err="1"/>
              <a:t>waardecreatie</a:t>
            </a:r>
            <a:r>
              <a:rPr lang="nl-NL" dirty="0"/>
              <a:t> te komen.</a:t>
            </a:r>
          </a:p>
          <a:p>
            <a:r>
              <a:rPr lang="nl-NL" dirty="0"/>
              <a:t>Uitgaan van kracht en niet langer van macht. </a:t>
            </a:r>
          </a:p>
          <a:p>
            <a:endParaRPr lang="nl-NL" dirty="0"/>
          </a:p>
          <a:p>
            <a:r>
              <a:rPr lang="nl-NL" b="1" dirty="0"/>
              <a:t>Ideeën </a:t>
            </a:r>
          </a:p>
          <a:p>
            <a:r>
              <a:rPr lang="nl-NL" dirty="0"/>
              <a:t>Creativiteit en innovatie worden belangrijk, niet meer de laagste prijs. </a:t>
            </a:r>
          </a:p>
          <a:p>
            <a:endParaRPr lang="nl-NL" dirty="0"/>
          </a:p>
          <a:p>
            <a:r>
              <a:rPr lang="nl-NL" b="1" dirty="0"/>
              <a:t>Vaardigheden</a:t>
            </a:r>
            <a:br>
              <a:rPr lang="nl-NL" b="0" dirty="0"/>
            </a:br>
            <a:r>
              <a:rPr lang="nl-NL" b="0" dirty="0"/>
              <a:t>een idee vertalen naar een product of dienst voor klanten</a:t>
            </a:r>
          </a:p>
          <a:p>
            <a:endParaRPr lang="nl-NL" b="0" dirty="0"/>
          </a:p>
          <a:p>
            <a:r>
              <a:rPr lang="nl-NL" b="1" dirty="0"/>
              <a:t>Verbinding</a:t>
            </a:r>
            <a:endParaRPr lang="nl-NL" b="0" dirty="0"/>
          </a:p>
          <a:p>
            <a:r>
              <a:rPr lang="nl-NL" b="0" dirty="0"/>
              <a:t>Op zoek naar andere bedrijven, netwerk die jou onderneming beter kan maken. </a:t>
            </a:r>
          </a:p>
          <a:p>
            <a:endParaRPr lang="nl-NL" b="0" dirty="0"/>
          </a:p>
          <a:p>
            <a:r>
              <a:rPr lang="nl-NL" b="0" dirty="0"/>
              <a:t>Nadeel: die drie punten verliezen snel hun waarde als je er niet mee bezig blijft.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83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6-12-2023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6-12-2023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6-12-2023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6-12-2023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6-12-2023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844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6-12-2023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6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6-12-2023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6-12-2023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6-12-2023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tYxhvvc1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vRcaWeHtW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aIzJKmQB-c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s://www.youtube.com/watch?v=WaIzJKmQB-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nieuwe economie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1400" b="1" dirty="0"/>
              <a:t>IBS Thema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Missie en visie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Nieuwe economie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Ondernemen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Business Model Canvas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Financieel management</a:t>
            </a: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80951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Aan het einde van de les kan je de begrippen uitleggen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Globalisering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Schaalgrootte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“niet machtig, maar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krachting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Niveaus van ondernemen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Ondernemingsverslag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A322CF2-29C3-4E49-AAB1-E38F378C79AC}"/>
              </a:ext>
            </a:extLst>
          </p:cNvPr>
          <p:cNvSpPr txBox="1"/>
          <p:nvPr/>
        </p:nvSpPr>
        <p:spPr>
          <a:xfrm>
            <a:off x="3047999" y="12281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61A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el 13">
            <a:extLst>
              <a:ext uri="{FF2B5EF4-FFF2-40B4-BE49-F238E27FC236}">
                <a16:creationId xmlns:a16="http://schemas.microsoft.com/office/drawing/2014/main" id="{660A66FE-F75D-8CD0-647C-3A71BA4F8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3833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/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l-NL" sz="1200" b="1" kern="120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26" b="9779"/>
          <a:stretch/>
        </p:blipFill>
        <p:spPr bwMode="auto">
          <a:xfrm>
            <a:off x="1735764" y="2383363"/>
            <a:ext cx="9740958" cy="26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919536" y="908720"/>
            <a:ext cx="7092352" cy="119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b="1" dirty="0">
                <a:latin typeface="+mj-lt"/>
              </a:rPr>
              <a:t> </a:t>
            </a:r>
            <a:r>
              <a:rPr lang="nl-NL" dirty="0">
                <a:latin typeface="+mj-lt"/>
              </a:rPr>
              <a:t>zie je in bijna iedere branch</a:t>
            </a:r>
          </a:p>
          <a:p>
            <a:pPr>
              <a:buNone/>
            </a:pPr>
            <a:r>
              <a:rPr lang="nl-NL" sz="2000" dirty="0">
                <a:latin typeface="+mj-lt"/>
              </a:rPr>
              <a:t>Bedenk het maar en het is te huur</a:t>
            </a:r>
            <a:endParaRPr lang="nl-NL" dirty="0">
              <a:latin typeface="+mj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495600" y="1340768"/>
            <a:ext cx="7128792" cy="1196872"/>
          </a:xfrm>
        </p:spPr>
        <p:txBody>
          <a:bodyPr/>
          <a:lstStyle/>
          <a:p>
            <a:pPr algn="ctr"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People - Planet - Profit</a:t>
            </a:r>
            <a:endParaRPr lang="nl-NL" dirty="0">
              <a:latin typeface="+mj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pic>
        <p:nvPicPr>
          <p:cNvPr id="30724" name="Picture 4" descr="https://www.utwente.nl/.system/dl/ic~AQJVRBoDuu26Aik5CwAhvtYBBwHElwGZAYA622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4331" y="1480158"/>
            <a:ext cx="5876094" cy="5680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9656" y="260648"/>
            <a:ext cx="6645424" cy="648072"/>
          </a:xfrm>
        </p:spPr>
        <p:txBody>
          <a:bodyPr/>
          <a:lstStyle/>
          <a:p>
            <a:r>
              <a:rPr lang="nl-NL" sz="3200" dirty="0"/>
              <a:t>Samenvatten en Evalueren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11552" y="1556793"/>
            <a:ext cx="7956448" cy="452462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NL" dirty="0">
                <a:latin typeface="+mj-lt"/>
              </a:rPr>
              <a:t>Wat is het verschil tussen de oude en de nieuwe economie?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+mj-lt"/>
              </a:rPr>
              <a:t>Wat betekent deeleconomie?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+mj-lt"/>
              </a:rPr>
              <a:t>Wat betekent ecologische waarde?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+mj-lt"/>
              </a:rPr>
              <a:t>Wat betekent sociale waarde?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+mj-lt"/>
              </a:rPr>
              <a:t>Wat betekent financiële waarde?</a:t>
            </a:r>
          </a:p>
          <a:p>
            <a:pPr>
              <a:buNone/>
            </a:pPr>
            <a:endParaRPr lang="nl-NL" dirty="0">
              <a:latin typeface="+mj-lt"/>
            </a:endParaRPr>
          </a:p>
          <a:p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274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8DDC2BB-ABAA-4876-A26B-3F7C7C43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Globalisering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C9A6AC7F-C92C-431E-9762-E7F4E673E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6863" y="679707"/>
            <a:ext cx="6815137" cy="251990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3CAD57E-C2AA-48DE-95B7-C71AE64BC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1764506"/>
          </a:xfrm>
        </p:spPr>
        <p:txBody>
          <a:bodyPr>
            <a:normAutofit/>
          </a:bodyPr>
          <a:lstStyle/>
          <a:p>
            <a:r>
              <a:rPr lang="nl-NL" sz="1800" dirty="0"/>
              <a:t>The economist:</a:t>
            </a:r>
            <a:br>
              <a:rPr lang="nl-NL" sz="1800" dirty="0"/>
            </a:br>
            <a:r>
              <a:rPr lang="nl-NL" sz="1800" i="1" dirty="0"/>
              <a:t>Globalisering is het almaar vrijer verkeer van goederen, diensten, ideeën en personen over de hele wereld. </a:t>
            </a:r>
          </a:p>
          <a:p>
            <a:endParaRPr lang="nl-NL" sz="1800" i="1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C84B260C-F5F7-4CEA-BB96-2DCB59D4B622}"/>
              </a:ext>
            </a:extLst>
          </p:cNvPr>
          <p:cNvSpPr txBox="1">
            <a:spLocks/>
          </p:cNvSpPr>
          <p:nvPr/>
        </p:nvSpPr>
        <p:spPr>
          <a:xfrm>
            <a:off x="609601" y="3199607"/>
            <a:ext cx="4011084" cy="45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dirty="0"/>
              <a:t>Schaalgrootte 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F1CB4A91-4A97-42CA-AD5D-47F445DF6D08}"/>
              </a:ext>
            </a:extLst>
          </p:cNvPr>
          <p:cNvSpPr txBox="1">
            <a:spLocks/>
          </p:cNvSpPr>
          <p:nvPr/>
        </p:nvSpPr>
        <p:spPr>
          <a:xfrm>
            <a:off x="609601" y="3806267"/>
            <a:ext cx="4011084" cy="176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De omvang van een bedrijf hoe groter hoe beter….</a:t>
            </a:r>
          </a:p>
          <a:p>
            <a:endParaRPr lang="nl-NL" sz="1800" i="1" dirty="0"/>
          </a:p>
          <a:p>
            <a:endParaRPr lang="nl-NL" sz="1800" i="1" dirty="0"/>
          </a:p>
        </p:txBody>
      </p:sp>
      <p:pic>
        <p:nvPicPr>
          <p:cNvPr id="5122" name="Picture 2" descr="Harmes Holding B.V.">
            <a:extLst>
              <a:ext uri="{FF2B5EF4-FFF2-40B4-BE49-F238E27FC236}">
                <a16:creationId xmlns:a16="http://schemas.microsoft.com/office/drawing/2014/main" id="{0B902055-9CCF-4E7A-A11D-EDA587AF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27" y="3429000"/>
            <a:ext cx="6194612" cy="33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3A906-8513-4B98-97CB-467C21DD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Nederlandse economie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4D76DC-F09E-4779-89EA-DBCE474AD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BBP – bruto binnenlands product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>
            <a:hlinkClick r:id="rId3"/>
            <a:extLst>
              <a:ext uri="{FF2B5EF4-FFF2-40B4-BE49-F238E27FC236}">
                <a16:creationId xmlns:a16="http://schemas.microsoft.com/office/drawing/2014/main" id="{5C576787-0C38-4E0F-8D74-A56573FD41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7262" y="427453"/>
            <a:ext cx="6815137" cy="33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7B9F6B5-2178-4B8E-BF47-1CE57528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8410" y="3698162"/>
            <a:ext cx="4213117" cy="31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869A41F-DEA3-5C68-798C-55D2984BC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90" y="3522040"/>
            <a:ext cx="4867258" cy="30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86A28-3264-432E-B7B5-3F728A94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4849905" cy="1162050"/>
          </a:xfrm>
        </p:spPr>
        <p:txBody>
          <a:bodyPr/>
          <a:lstStyle/>
          <a:p>
            <a:r>
              <a:rPr lang="nl-NL" dirty="0"/>
              <a:t>Concurreren in de nieuwe economie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A9BF00-3E79-4E60-81E8-EA255B821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Wereldbol niet als een middel om te maximaliseren en hierdoor te concurreren op prijs. </a:t>
            </a:r>
          </a:p>
          <a:p>
            <a:endParaRPr lang="nl-NL" sz="1800" dirty="0"/>
          </a:p>
          <a:p>
            <a:r>
              <a:rPr lang="nl-NL" sz="1800" dirty="0"/>
              <a:t>Macht naar kracht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Ideeën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Vaardigheden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verbinding</a:t>
            </a:r>
          </a:p>
        </p:txBody>
      </p:sp>
      <p:pic>
        <p:nvPicPr>
          <p:cNvPr id="1026" name="Picture 2" descr="Afbeelding handen om wereldbol Circulaire Economie">
            <a:hlinkClick r:id="rId3"/>
            <a:extLst>
              <a:ext uri="{FF2B5EF4-FFF2-40B4-BE49-F238E27FC236}">
                <a16:creationId xmlns:a16="http://schemas.microsoft.com/office/drawing/2014/main" id="{B7034E33-B037-4B2B-ACEA-E9501FD989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05" y="1702406"/>
            <a:ext cx="6577501" cy="34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lick Me Images, Stock Photos &amp; Vectors | Shutterstock">
            <a:extLst>
              <a:ext uri="{FF2B5EF4-FFF2-40B4-BE49-F238E27FC236}">
                <a16:creationId xmlns:a16="http://schemas.microsoft.com/office/drawing/2014/main" id="{04E62E5B-EB80-445E-AFC7-7E3FC404B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6" b="37258"/>
          <a:stretch/>
        </p:blipFill>
        <p:spPr bwMode="auto">
          <a:xfrm>
            <a:off x="9560506" y="5155593"/>
            <a:ext cx="2476500" cy="109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5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2170FBA-6656-4790-94C6-B162D56E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43" y="299405"/>
            <a:ext cx="9211726" cy="1012050"/>
          </a:xfrm>
        </p:spPr>
        <p:txBody>
          <a:bodyPr/>
          <a:lstStyle/>
          <a:p>
            <a:r>
              <a:rPr lang="nl-NL" dirty="0"/>
              <a:t>Is globalisering dan iets voor in de geschiedenisboeken?</a:t>
            </a:r>
          </a:p>
        </p:txBody>
      </p:sp>
      <p:pic>
        <p:nvPicPr>
          <p:cNvPr id="2050" name="Picture 2" descr="Wereldkampioen globalisering">
            <a:extLst>
              <a:ext uri="{FF2B5EF4-FFF2-40B4-BE49-F238E27FC236}">
                <a16:creationId xmlns:a16="http://schemas.microsoft.com/office/drawing/2014/main" id="{76BE387D-CB5C-45DA-AF4A-36C7A19A83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" y="1781890"/>
            <a:ext cx="11380802" cy="40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00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C07FABF-263B-4F2C-969F-13106DF4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5764305" cy="1162050"/>
          </a:xfrm>
        </p:spPr>
        <p:txBody>
          <a:bodyPr/>
          <a:lstStyle/>
          <a:p>
            <a:r>
              <a:rPr lang="nl-NL" dirty="0"/>
              <a:t>Drie vuistregels</a:t>
            </a:r>
            <a:br>
              <a:rPr lang="nl-NL" dirty="0"/>
            </a:br>
            <a:r>
              <a:rPr lang="nl-NL" dirty="0"/>
              <a:t>maximaal lokaal en maximaal internationaal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2A5EF40-CBCA-41E3-AE85-EF639BD6D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5019412" cy="469106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1800" dirty="0"/>
              <a:t>Globale kracht, lokale verankering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Optimale infrastructuur voor uitwisselen informatie en kennis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Minimaal verkeer grondstoffen, goederen, producten en personen</a:t>
            </a:r>
          </a:p>
          <a:p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Focus op waardecreatie</a:t>
            </a:r>
            <a:br>
              <a:rPr lang="nl-NL" sz="1800" dirty="0"/>
            </a:br>
            <a:r>
              <a:rPr lang="nl-NL" sz="1800" dirty="0"/>
              <a:t>(</a:t>
            </a:r>
            <a:r>
              <a:rPr lang="nl-NL" sz="1800" dirty="0" err="1"/>
              <a:t>planet</a:t>
            </a:r>
            <a:r>
              <a:rPr lang="nl-NL" sz="1800" dirty="0"/>
              <a:t>, </a:t>
            </a:r>
            <a:r>
              <a:rPr lang="nl-NL" sz="1800" dirty="0" err="1"/>
              <a:t>people</a:t>
            </a:r>
            <a:r>
              <a:rPr lang="nl-NL" sz="1800" dirty="0"/>
              <a:t>, </a:t>
            </a:r>
            <a:r>
              <a:rPr lang="nl-NL" sz="1800" dirty="0" err="1"/>
              <a:t>profit</a:t>
            </a:r>
            <a:r>
              <a:rPr lang="nl-NL" sz="1800" dirty="0"/>
              <a:t>)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Samenwerking met overheden</a:t>
            </a:r>
          </a:p>
        </p:txBody>
      </p:sp>
      <p:pic>
        <p:nvPicPr>
          <p:cNvPr id="1026" name="Picture 2" descr="Onze 10 vuistregels voor mens- en milieuvriendelijke acties | JBC België">
            <a:extLst>
              <a:ext uri="{FF2B5EF4-FFF2-40B4-BE49-F238E27FC236}">
                <a16:creationId xmlns:a16="http://schemas.microsoft.com/office/drawing/2014/main" id="{CBC19074-33C3-46A2-A38F-C40805E97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4"/>
          <a:stretch/>
        </p:blipFill>
        <p:spPr bwMode="auto">
          <a:xfrm>
            <a:off x="5345765" y="1980826"/>
            <a:ext cx="5603037" cy="48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FDDA474-1373-4B7F-B020-4C223948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Lokaal tot mondiaal</a:t>
            </a:r>
          </a:p>
        </p:txBody>
      </p:sp>
      <p:pic>
        <p:nvPicPr>
          <p:cNvPr id="3074" name="Picture 2" descr="Tilburg - Wikipedia">
            <a:extLst>
              <a:ext uri="{FF2B5EF4-FFF2-40B4-BE49-F238E27FC236}">
                <a16:creationId xmlns:a16="http://schemas.microsoft.com/office/drawing/2014/main" id="{20B0A70A-FED7-4033-A13D-60AD27084E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17" y="1148696"/>
            <a:ext cx="3420456" cy="22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derland - Wikipedia">
            <a:extLst>
              <a:ext uri="{FF2B5EF4-FFF2-40B4-BE49-F238E27FC236}">
                <a16:creationId xmlns:a16="http://schemas.microsoft.com/office/drawing/2014/main" id="{D0BA38A1-4BAC-4096-8257-F4AF5875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44" y="656692"/>
            <a:ext cx="2361221" cy="26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E2CCC7-1324-4269-A6D8-F1509E594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538" y="3989069"/>
            <a:ext cx="3013262" cy="241061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7357D39-19DA-490A-8971-C4ED3F48DEB8}"/>
              </a:ext>
            </a:extLst>
          </p:cNvPr>
          <p:cNvSpPr txBox="1"/>
          <p:nvPr/>
        </p:nvSpPr>
        <p:spPr>
          <a:xfrm>
            <a:off x="971658" y="3544342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Lokaal – </a:t>
            </a:r>
            <a:r>
              <a:rPr lang="nl-NL" dirty="0"/>
              <a:t>In je eigen dorp, stad of regio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BA647D1-1B06-43E7-816D-D44C5D54637D}"/>
              </a:ext>
            </a:extLst>
          </p:cNvPr>
          <p:cNvSpPr txBox="1"/>
          <p:nvPr/>
        </p:nvSpPr>
        <p:spPr>
          <a:xfrm>
            <a:off x="6545356" y="3410136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Nationaal – </a:t>
            </a:r>
            <a:r>
              <a:rPr lang="nl-NL" dirty="0"/>
              <a:t>In je eigen land, eventueel daar net buiten.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6F8FDF7-79B5-4CF2-854F-01E5E58A567A}"/>
              </a:ext>
            </a:extLst>
          </p:cNvPr>
          <p:cNvSpPr txBox="1"/>
          <p:nvPr/>
        </p:nvSpPr>
        <p:spPr>
          <a:xfrm>
            <a:off x="365279" y="6444662"/>
            <a:ext cx="6320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Regionaal </a:t>
            </a:r>
            <a:r>
              <a:rPr lang="nl-NL" dirty="0"/>
              <a:t>– In noord-Europa, midden oosten of  zuid Azië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7F68481-0BA2-441C-BE70-7E69B974BAAF}"/>
              </a:ext>
            </a:extLst>
          </p:cNvPr>
          <p:cNvSpPr txBox="1"/>
          <p:nvPr/>
        </p:nvSpPr>
        <p:spPr>
          <a:xfrm>
            <a:off x="7159545" y="6446361"/>
            <a:ext cx="3973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Mondiaal </a:t>
            </a:r>
            <a:r>
              <a:rPr lang="nl-NL" dirty="0"/>
              <a:t>– over de hele wereld</a:t>
            </a:r>
            <a:endParaRPr lang="nl-NL" b="1" dirty="0"/>
          </a:p>
        </p:txBody>
      </p:sp>
      <p:pic>
        <p:nvPicPr>
          <p:cNvPr id="2" name="Picture 2" descr="The Peters World Map: Shows correctly the actual sizes of the continents | World  map continents, Accurate world map, World map printable">
            <a:extLst>
              <a:ext uri="{FF2B5EF4-FFF2-40B4-BE49-F238E27FC236}">
                <a16:creationId xmlns:a16="http://schemas.microsoft.com/office/drawing/2014/main" id="{5D35F2C3-1DB8-404F-868F-565175C5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93" y="3893707"/>
            <a:ext cx="3948846" cy="25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45F1873-598F-4D80-A30C-F2BAEFAA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Ondernemen met je buren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C295683-764B-4EE9-8ACB-650247E66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>
            <a:normAutofit/>
          </a:bodyPr>
          <a:lstStyle/>
          <a:p>
            <a:r>
              <a:rPr lang="nl-NL" sz="1800" dirty="0"/>
              <a:t>Kleinschalig en lokaal een belangrijke rol.</a:t>
            </a:r>
          </a:p>
          <a:p>
            <a:endParaRPr lang="nl-NL" sz="1800" dirty="0"/>
          </a:p>
          <a:p>
            <a:endParaRPr lang="nl-NL" sz="1800" dirty="0"/>
          </a:p>
          <a:p>
            <a:r>
              <a:rPr lang="nl-NL" sz="2000" b="1" i="1" dirty="0" err="1"/>
              <a:t>Glocalisering</a:t>
            </a:r>
            <a:r>
              <a:rPr lang="nl-NL" sz="2000" b="1" i="1" dirty="0"/>
              <a:t> </a:t>
            </a:r>
            <a:endParaRPr lang="nl-NL" sz="2000" dirty="0"/>
          </a:p>
          <a:p>
            <a:r>
              <a:rPr lang="nl-NL" sz="2000" dirty="0"/>
              <a:t>Productie – lokaal</a:t>
            </a:r>
          </a:p>
          <a:p>
            <a:endParaRPr lang="nl-NL" sz="2000" dirty="0"/>
          </a:p>
          <a:p>
            <a:r>
              <a:rPr lang="nl-NL" sz="2000" dirty="0"/>
              <a:t>Kennis en ontwikkeling – globaal</a:t>
            </a:r>
          </a:p>
          <a:p>
            <a:endParaRPr lang="nl-NL" sz="2000" dirty="0"/>
          </a:p>
        </p:txBody>
      </p:sp>
      <p:pic>
        <p:nvPicPr>
          <p:cNvPr id="7170" name="Picture 2" descr="Zeven manieren om ondernemers te bedanken">
            <a:extLst>
              <a:ext uri="{FF2B5EF4-FFF2-40B4-BE49-F238E27FC236}">
                <a16:creationId xmlns:a16="http://schemas.microsoft.com/office/drawing/2014/main" id="{0134A671-60C1-4247-88F8-521B493435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1" r="15062"/>
          <a:stretch/>
        </p:blipFill>
        <p:spPr bwMode="auto">
          <a:xfrm>
            <a:off x="7005917" y="1797919"/>
            <a:ext cx="3415553" cy="32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Nieuwe economie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17-11-2021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 dirty="0"/>
              <a:t>Inleiding</a:t>
            </a:r>
          </a:p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 dirty="0"/>
              <a:t>Nieuwe economie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A2DD1-0C96-4053-B38E-C10FCF91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22" y="730252"/>
            <a:ext cx="4011084" cy="485800"/>
          </a:xfrm>
        </p:spPr>
        <p:txBody>
          <a:bodyPr>
            <a:normAutofit/>
          </a:bodyPr>
          <a:lstStyle/>
          <a:p>
            <a:r>
              <a:rPr lang="nl-NL" sz="2400" i="1" dirty="0" err="1"/>
              <a:t>Glocalisering</a:t>
            </a:r>
            <a:r>
              <a:rPr lang="nl-NL" sz="2400" i="1" dirty="0"/>
              <a:t> 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0838D8-164B-44D3-8B6E-E482E582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733" y="273051"/>
            <a:ext cx="7089907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055C07-A363-449A-B7D1-CD13B93A6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722" y="1216052"/>
            <a:ext cx="6072554" cy="495614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Hoe: 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Individueel</a:t>
            </a:r>
            <a:b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Hulp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: internet: zoekterm MVO, ondernemen, de nieuwe economie onderneming</a:t>
            </a:r>
            <a:br>
              <a:rPr lang="nl-NL" sz="2000" dirty="0">
                <a:ea typeface="Times New Roman" panose="02020603050405020304" pitchFamily="18" charset="0"/>
              </a:rPr>
            </a:b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Uitkomst: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 Antwoorden op de volgende vragen</a:t>
            </a:r>
            <a:b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Tijd: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 15 minuten</a:t>
            </a:r>
            <a:b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Wat:</a:t>
            </a:r>
            <a:b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000" dirty="0">
                <a:solidFill>
                  <a:srgbClr val="0D2B0C"/>
                </a:solidFill>
                <a:ea typeface="Times New Roman" panose="02020603050405020304" pitchFamily="18" charset="0"/>
              </a:rPr>
              <a:t>Beantwoord de volgende vragen:</a:t>
            </a:r>
            <a:r>
              <a:rPr lang="nl-NL" sz="20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/>
              <a:t>Welke onderneming in de buurt van jou woonplaats onderneemt volgens de nieuwe economie (MVO)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/>
              <a:t>Denk hierbij aan: </a:t>
            </a:r>
          </a:p>
          <a:p>
            <a:pPr marL="285750" indent="-285750">
              <a:buFontTx/>
              <a:buChar char="-"/>
            </a:pPr>
            <a:r>
              <a:rPr lang="nl-NL" sz="2000" i="1" dirty="0"/>
              <a:t>Klik met je buren</a:t>
            </a:r>
          </a:p>
          <a:p>
            <a:pPr marL="285750" indent="-285750">
              <a:buFontTx/>
              <a:buChar char="-"/>
            </a:pPr>
            <a:r>
              <a:rPr lang="nl-NL" sz="2000" i="1" dirty="0"/>
              <a:t>Weet de weg op het web</a:t>
            </a:r>
          </a:p>
          <a:p>
            <a:pPr marL="285750" indent="-285750">
              <a:buFontTx/>
              <a:buChar char="-"/>
            </a:pPr>
            <a:r>
              <a:rPr lang="nl-NL" sz="2000" i="1" dirty="0"/>
              <a:t>Verplaats zo min mogelijk</a:t>
            </a:r>
          </a:p>
          <a:p>
            <a:pPr marL="285750" indent="-285750">
              <a:buFontTx/>
              <a:buChar char="-"/>
            </a:pPr>
            <a:r>
              <a:rPr lang="nl-NL" sz="2000" i="1" dirty="0" err="1"/>
              <a:t>glocalisering</a:t>
            </a:r>
            <a:endParaRPr lang="nl-NL" sz="2000" i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ea typeface="Calibri" panose="020F0502020204030204" pitchFamily="34" charset="0"/>
              </a:rPr>
              <a:t>Klaar:</a:t>
            </a:r>
            <a:r>
              <a:rPr lang="nl-NL" sz="2000" dirty="0">
                <a:effectLst/>
                <a:ea typeface="Calibri" panose="020F0502020204030204" pitchFamily="34" charset="0"/>
              </a:rPr>
              <a:t> Verder met je eigen onderneming</a:t>
            </a:r>
            <a:endParaRPr lang="nl-NL" sz="2000" b="1" dirty="0">
              <a:effectLst/>
              <a:ea typeface="Calibri" panose="020F0502020204030204" pitchFamily="34" charset="0"/>
            </a:endParaRPr>
          </a:p>
          <a:p>
            <a:endParaRPr lang="nl-NL" sz="2000" b="1" dirty="0"/>
          </a:p>
          <a:p>
            <a:endParaRPr lang="nl-NL" sz="2000" b="1" dirty="0"/>
          </a:p>
          <a:p>
            <a:endParaRPr lang="nl-NL" sz="2000" dirty="0"/>
          </a:p>
        </p:txBody>
      </p:sp>
      <p:pic>
        <p:nvPicPr>
          <p:cNvPr id="4098" name="Picture 2" descr="Krachtenbundeling voor snellere omslag naar nieuwe economie | Blog |  Duurzaam Gebouwd">
            <a:extLst>
              <a:ext uri="{FF2B5EF4-FFF2-40B4-BE49-F238E27FC236}">
                <a16:creationId xmlns:a16="http://schemas.microsoft.com/office/drawing/2014/main" id="{2A5AD6B6-0847-424B-9077-5EF83106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50" y="2191871"/>
            <a:ext cx="4635690" cy="28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BE90CAB-9413-4B85-AE09-D591BA41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/>
          <a:p>
            <a:r>
              <a:rPr lang="nl-NL" dirty="0"/>
              <a:t>Zakendoen in de nieuwe economie</a:t>
            </a:r>
            <a:br>
              <a:rPr lang="nl-NL" dirty="0"/>
            </a:br>
            <a:r>
              <a:rPr lang="nl-NL" dirty="0"/>
              <a:t>Zeven Vensters op succes</a:t>
            </a:r>
          </a:p>
        </p:txBody>
      </p:sp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046036C1-1EC4-4562-96D1-5F5B5721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C53DA751-65DD-41B3-B55B-3BD9CE3ED42B}" type="datetime1">
              <a:rPr lang="nl-NL" smtClean="0"/>
              <a:pPr/>
              <a:t>6-12-2023</a:t>
            </a:fld>
            <a:endParaRPr lang="nl-NL" dirty="0"/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B18C9FF3-6A3D-44C3-BAF0-4A89166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340456B-772C-426C-AF75-D0C2FC6643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6" y="4878640"/>
            <a:ext cx="885824" cy="1250698"/>
          </a:xfrm>
        </p:spPr>
        <p:txBody>
          <a:bodyPr>
            <a:normAutofit/>
          </a:bodyPr>
          <a:lstStyle/>
          <a:p>
            <a:r>
              <a:rPr lang="nl-NL" dirty="0"/>
              <a:t>1.</a:t>
            </a:r>
          </a:p>
        </p:txBody>
      </p:sp>
      <p:pic>
        <p:nvPicPr>
          <p:cNvPr id="11" name="Picture 4" descr="https://i.ytimg.com/vi/WaIzJKmQB-c/maxresdefault.jpg">
            <a:extLst>
              <a:ext uri="{FF2B5EF4-FFF2-40B4-BE49-F238E27FC236}">
                <a16:creationId xmlns:a16="http://schemas.microsoft.com/office/drawing/2014/main" id="{A277CEEB-8767-4E9D-AF01-19E3098383F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319" b="16319"/>
          <a:stretch>
            <a:fillRect/>
          </a:stretch>
        </p:blipFill>
        <p:spPr bwMode="auto">
          <a:xfrm>
            <a:off x="0" y="0"/>
            <a:ext cx="12192000" cy="461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36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8985" y="432130"/>
            <a:ext cx="6645424" cy="648072"/>
          </a:xfrm>
        </p:spPr>
        <p:txBody>
          <a:bodyPr>
            <a:normAutofit/>
          </a:bodyPr>
          <a:lstStyle/>
          <a:p>
            <a:pPr algn="l"/>
            <a:r>
              <a:rPr lang="nl-NL" sz="3200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74725" y="1844931"/>
            <a:ext cx="7361804" cy="43806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l-NL" sz="2800" dirty="0"/>
              <a:t>Kernbegrippen van de Nieuwe Economie</a:t>
            </a:r>
          </a:p>
          <a:p>
            <a:pPr lvl="1">
              <a:buFont typeface="Wingdings" pitchFamily="2" charset="2"/>
              <a:buChar char="§"/>
            </a:pPr>
            <a:r>
              <a:rPr lang="nl-NL" sz="2800" dirty="0"/>
              <a:t>Deeleconomie / Sharing Economy</a:t>
            </a:r>
          </a:p>
          <a:p>
            <a:pPr lvl="1">
              <a:buFont typeface="Wingdings" pitchFamily="2" charset="2"/>
              <a:buChar char="§"/>
            </a:pPr>
            <a:r>
              <a:rPr lang="nl-NL" sz="2800" dirty="0"/>
              <a:t>People - Planet - Profit</a:t>
            </a:r>
          </a:p>
        </p:txBody>
      </p:sp>
      <p:pic>
        <p:nvPicPr>
          <p:cNvPr id="9218" name="Picture 2" descr="http://www.zakendoennextgen.nl/images/over.png"/>
          <p:cNvPicPr>
            <a:picLocks noChangeAspect="1" noChangeArrowheads="1"/>
          </p:cNvPicPr>
          <p:nvPr/>
        </p:nvPicPr>
        <p:blipFill>
          <a:blip r:embed="rId3" cstate="print"/>
          <a:srcRect l="40809"/>
          <a:stretch>
            <a:fillRect/>
          </a:stretch>
        </p:blipFill>
        <p:spPr bwMode="auto">
          <a:xfrm>
            <a:off x="7593601" y="404770"/>
            <a:ext cx="1375608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13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63552" y="1988841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C00000"/>
                </a:solidFill>
                <a:latin typeface="+mj-lt"/>
              </a:rPr>
              <a:t>Wat verstaan we onder Zakendoen in de Nieuwe Economie?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6645424" cy="648072"/>
          </a:xfrm>
        </p:spPr>
        <p:txBody>
          <a:bodyPr/>
          <a:lstStyle/>
          <a:p>
            <a:r>
              <a:rPr lang="nl-NL" sz="3200" dirty="0"/>
              <a:t>Terugblik leerjaar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2000" y="1080001"/>
            <a:ext cx="8363272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+mj-lt"/>
              </a:rPr>
              <a:t>Wat is de nieuwe economie?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  <p:pic>
        <p:nvPicPr>
          <p:cNvPr id="5" name="WaIzJKmQB-c">
            <a:hlinkClick r:id="rId4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81097" y="1988841"/>
            <a:ext cx="6822504" cy="38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6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2000" y="1080001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sz="2400" dirty="0">
                <a:solidFill>
                  <a:srgbClr val="C00000"/>
                </a:solidFill>
                <a:latin typeface="+mj-lt"/>
              </a:rPr>
              <a:t>Lineaire economie </a:t>
            </a:r>
            <a:r>
              <a:rPr lang="nl-NL" sz="2400" dirty="0">
                <a:latin typeface="+mj-lt"/>
              </a:rPr>
              <a:t>naar</a:t>
            </a:r>
            <a:r>
              <a:rPr lang="nl-NL" sz="2400" dirty="0">
                <a:solidFill>
                  <a:srgbClr val="C00000"/>
                </a:solidFill>
                <a:latin typeface="+mj-lt"/>
              </a:rPr>
              <a:t> circulaire economie</a:t>
            </a:r>
          </a:p>
        </p:txBody>
      </p:sp>
      <p:pic>
        <p:nvPicPr>
          <p:cNvPr id="1026" name="Picture 2" descr="Het verschil tussen een lineaire en een circulaire economie">
            <a:extLst>
              <a:ext uri="{FF2B5EF4-FFF2-40B4-BE49-F238E27FC236}">
                <a16:creationId xmlns:a16="http://schemas.microsoft.com/office/drawing/2014/main" id="{140E3B31-E0F2-BD94-0766-0476D03B6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8490"/>
            <a:ext cx="97536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2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2000" y="1080001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dirty="0">
                <a:latin typeface="+mj-lt"/>
              </a:rPr>
              <a:t> of </a:t>
            </a:r>
            <a:r>
              <a:rPr lang="nl-NL" dirty="0">
                <a:solidFill>
                  <a:srgbClr val="C00000"/>
                </a:solidFill>
                <a:latin typeface="+mj-lt"/>
              </a:rPr>
              <a:t>Sharing Economie</a:t>
            </a:r>
          </a:p>
        </p:txBody>
      </p:sp>
    </p:spTree>
    <p:extLst>
      <p:ext uri="{BB962C8B-B14F-4D97-AF65-F5344CB8AC3E}">
        <p14:creationId xmlns:p14="http://schemas.microsoft.com/office/powerpoint/2010/main" val="342489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2000" y="1080001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dirty="0">
                <a:latin typeface="+mj-lt"/>
              </a:rPr>
              <a:t> of </a:t>
            </a:r>
            <a:r>
              <a:rPr lang="nl-NL" dirty="0">
                <a:solidFill>
                  <a:srgbClr val="C00000"/>
                </a:solidFill>
                <a:latin typeface="+mj-lt"/>
              </a:rPr>
              <a:t>Sharing Economie</a:t>
            </a:r>
          </a:p>
        </p:txBody>
      </p:sp>
      <p:pic>
        <p:nvPicPr>
          <p:cNvPr id="2052" name="Picture 4" descr="Sharing Economy - Business Model Toolbox">
            <a:extLst>
              <a:ext uri="{FF2B5EF4-FFF2-40B4-BE49-F238E27FC236}">
                <a16:creationId xmlns:a16="http://schemas.microsoft.com/office/drawing/2014/main" id="{67D72B7D-C48D-A00B-1B8D-4A7F90CCD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447407"/>
            <a:ext cx="796290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60746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0cf8ba-b598-4d03-85bf-01d90a2844ae" xsi:nil="true"/>
    <lcf76f155ced4ddcb4097134ff3c332f xmlns="c67c63a5-6c7f-42bb-9d17-0feff581646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2C12A2-6C48-4750-B116-C337E8349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  <ds:schemaRef ds:uri="c20cf8ba-b598-4d03-85bf-01d90a2844ae"/>
    <ds:schemaRef ds:uri="c67c63a5-6c7f-42bb-9d17-0feff5816463"/>
  </ds:schemaRefs>
</ds:datastoreItem>
</file>

<file path=customXml/itemProps3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311</TotalTime>
  <Words>937</Words>
  <Application>Microsoft Office PowerPoint</Application>
  <PresentationFormat>Breedbeeld</PresentationFormat>
  <Paragraphs>175</Paragraphs>
  <Slides>20</Slides>
  <Notes>13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arial</vt:lpstr>
      <vt:lpstr>Arial Black</vt:lpstr>
      <vt:lpstr>Calibri</vt:lpstr>
      <vt:lpstr>Wingdings</vt:lpstr>
      <vt:lpstr>Yuverta</vt:lpstr>
      <vt:lpstr>De nieuwe economie</vt:lpstr>
      <vt:lpstr>Nieuwe economie</vt:lpstr>
      <vt:lpstr>Zakendoen in de nieuwe economie Zeven Vensters op succes</vt:lpstr>
      <vt:lpstr>Programma</vt:lpstr>
      <vt:lpstr>Terugblik leerjaar 1</vt:lpstr>
      <vt:lpstr>PowerPoint-presentatie</vt:lpstr>
      <vt:lpstr>Kernbegrippen</vt:lpstr>
      <vt:lpstr>Kernbegrippen</vt:lpstr>
      <vt:lpstr>Kernbegrippen</vt:lpstr>
      <vt:lpstr>Kernbegrippen</vt:lpstr>
      <vt:lpstr>Kernbegrippen</vt:lpstr>
      <vt:lpstr>Samenvatten en Evalueren</vt:lpstr>
      <vt:lpstr>Globalisering</vt:lpstr>
      <vt:lpstr>Nederlandse economie</vt:lpstr>
      <vt:lpstr>Concurreren in de nieuwe economie </vt:lpstr>
      <vt:lpstr>Is globalisering dan iets voor in de geschiedenisboeken?</vt:lpstr>
      <vt:lpstr>Drie vuistregels maximaal lokaal en maximaal internationaal</vt:lpstr>
      <vt:lpstr>Lokaal tot mondiaal</vt:lpstr>
      <vt:lpstr>Ondernemen met je buren </vt:lpstr>
      <vt:lpstr>Glocalisering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Thomas Noordeloos</cp:lastModifiedBy>
  <cp:revision>28</cp:revision>
  <dcterms:created xsi:type="dcterms:W3CDTF">2021-03-01T11:59:21Z</dcterms:created>
  <dcterms:modified xsi:type="dcterms:W3CDTF">2023-12-06T07:58:23Z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</Properties>
</file>